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604" r:id="rId2"/>
    <p:sldId id="559" r:id="rId3"/>
    <p:sldId id="256" r:id="rId4"/>
    <p:sldId id="553" r:id="rId5"/>
    <p:sldId id="554" r:id="rId6"/>
    <p:sldId id="555" r:id="rId7"/>
    <p:sldId id="556" r:id="rId8"/>
    <p:sldId id="557" r:id="rId9"/>
    <p:sldId id="562" r:id="rId10"/>
    <p:sldId id="581" r:id="rId11"/>
    <p:sldId id="605" r:id="rId12"/>
    <p:sldId id="603" r:id="rId13"/>
    <p:sldId id="602" r:id="rId14"/>
    <p:sldId id="606" r:id="rId15"/>
    <p:sldId id="607" r:id="rId16"/>
    <p:sldId id="599" r:id="rId17"/>
    <p:sldId id="600" r:id="rId18"/>
    <p:sldId id="601" r:id="rId19"/>
    <p:sldId id="608" r:id="rId20"/>
    <p:sldId id="609" r:id="rId21"/>
    <p:sldId id="610" r:id="rId22"/>
    <p:sldId id="611" r:id="rId23"/>
    <p:sldId id="612" r:id="rId24"/>
    <p:sldId id="613" r:id="rId25"/>
    <p:sldId id="614" r:id="rId26"/>
    <p:sldId id="615" r:id="rId27"/>
    <p:sldId id="616" r:id="rId28"/>
    <p:sldId id="617" r:id="rId29"/>
    <p:sldId id="618" r:id="rId30"/>
    <p:sldId id="619" r:id="rId31"/>
    <p:sldId id="597" r:id="rId32"/>
    <p:sldId id="598" r:id="rId33"/>
    <p:sldId id="594" r:id="rId34"/>
    <p:sldId id="595" r:id="rId35"/>
    <p:sldId id="596" r:id="rId36"/>
    <p:sldId id="579" r:id="rId37"/>
    <p:sldId id="564" r:id="rId38"/>
    <p:sldId id="563" r:id="rId39"/>
    <p:sldId id="565" r:id="rId40"/>
    <p:sldId id="567" r:id="rId41"/>
    <p:sldId id="568" r:id="rId42"/>
    <p:sldId id="569" r:id="rId43"/>
    <p:sldId id="570" r:id="rId44"/>
    <p:sldId id="571" r:id="rId45"/>
    <p:sldId id="572" r:id="rId46"/>
    <p:sldId id="573" r:id="rId47"/>
    <p:sldId id="574" r:id="rId48"/>
    <p:sldId id="575" r:id="rId49"/>
    <p:sldId id="576" r:id="rId50"/>
    <p:sldId id="577" r:id="rId51"/>
    <p:sldId id="578" r:id="rId52"/>
    <p:sldId id="583" r:id="rId53"/>
    <p:sldId id="584" r:id="rId54"/>
    <p:sldId id="585" r:id="rId55"/>
    <p:sldId id="586" r:id="rId56"/>
    <p:sldId id="587" r:id="rId57"/>
    <p:sldId id="582" r:id="rId58"/>
    <p:sldId id="593" r:id="rId59"/>
    <p:sldId id="592" r:id="rId60"/>
    <p:sldId id="560" r:id="rId61"/>
    <p:sldId id="561" r:id="rId62"/>
    <p:sldId id="589" r:id="rId63"/>
    <p:sldId id="590" r:id="rId64"/>
    <p:sldId id="591" r:id="rId65"/>
    <p:sldId id="588" r:id="rId66"/>
    <p:sldId id="580" r:id="rId67"/>
    <p:sldId id="270" r:id="rId68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3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Why error characterization?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4A590-A047-8D24-D24B-C84F8FC44E5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chemeClr val="accent2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C0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2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pic>
        <p:nvPicPr>
          <p:cNvPr id="9" name="Picture 8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D615BCDC-1E55-32E3-E14D-03D5691B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20" y="4191182"/>
            <a:ext cx="6702377" cy="3498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8B839C-D996-B32F-D1D7-B139497E9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F2B00-E465-8FA2-0596-F17C891041C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human liver&#10;&#10;AI-generated content may be incorrect.">
            <a:extLst>
              <a:ext uri="{FF2B5EF4-FFF2-40B4-BE49-F238E27FC236}">
                <a16:creationId xmlns:a16="http://schemas.microsoft.com/office/drawing/2014/main" id="{2C57DEBE-E83E-C0C4-48A2-2E3437C2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38"/>
          <a:stretch>
            <a:fillRect/>
          </a:stretch>
        </p:blipFill>
        <p:spPr>
          <a:xfrm>
            <a:off x="97970" y="2340681"/>
            <a:ext cx="4379105" cy="5425440"/>
          </a:xfrm>
          <a:prstGeom prst="rect">
            <a:avLst/>
          </a:prstGeom>
        </p:spPr>
      </p:pic>
      <p:pic>
        <p:nvPicPr>
          <p:cNvPr id="9" name="Picture 8" descr="A diagram of a human body&#10;&#10;AI-generated content may be incorrect.">
            <a:extLst>
              <a:ext uri="{FF2B5EF4-FFF2-40B4-BE49-F238E27FC236}">
                <a16:creationId xmlns:a16="http://schemas.microsoft.com/office/drawing/2014/main" id="{933764EF-03AE-F99C-111A-CE08858C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66" b="3538"/>
          <a:stretch>
            <a:fillRect/>
          </a:stretch>
        </p:blipFill>
        <p:spPr>
          <a:xfrm>
            <a:off x="5075246" y="2464599"/>
            <a:ext cx="4479907" cy="5177604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CE3734D4-6B11-D0A1-DD6A-B5236E4C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6" b="3538"/>
          <a:stretch>
            <a:fillRect/>
          </a:stretch>
        </p:blipFill>
        <p:spPr>
          <a:xfrm>
            <a:off x="10006182" y="1385588"/>
            <a:ext cx="4624218" cy="51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976F1-BA90-364D-CB92-3BFF1A453E2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5DD8D-9AD1-E090-C92F-7EBA1E02B76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B06D3366-0103-6A01-9BCC-FF939AFB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9" b="8945"/>
          <a:stretch>
            <a:fillRect/>
          </a:stretch>
        </p:blipFill>
        <p:spPr>
          <a:xfrm>
            <a:off x="76199" y="2155623"/>
            <a:ext cx="5487643" cy="5584120"/>
          </a:xfrm>
          <a:prstGeom prst="rect">
            <a:avLst/>
          </a:prstGeom>
        </p:spPr>
      </p:pic>
      <p:pic>
        <p:nvPicPr>
          <p:cNvPr id="10" name="Picture 9" descr="A diagram of a human body&#10;&#10;AI-generated content may be incorrect.">
            <a:extLst>
              <a:ext uri="{FF2B5EF4-FFF2-40B4-BE49-F238E27FC236}">
                <a16:creationId xmlns:a16="http://schemas.microsoft.com/office/drawing/2014/main" id="{9012D808-446D-820D-C6A9-2893E597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18"/>
          <a:stretch>
            <a:fillRect/>
          </a:stretch>
        </p:blipFill>
        <p:spPr>
          <a:xfrm>
            <a:off x="5552956" y="2231915"/>
            <a:ext cx="4646958" cy="5431536"/>
          </a:xfrm>
          <a:prstGeom prst="rect">
            <a:avLst/>
          </a:prstGeom>
        </p:spPr>
      </p:pic>
      <p:pic>
        <p:nvPicPr>
          <p:cNvPr id="13" name="Picture 12" descr="A diagram of a human fetus&#10;&#10;AI-generated content may be incorrect.">
            <a:extLst>
              <a:ext uri="{FF2B5EF4-FFF2-40B4-BE49-F238E27FC236}">
                <a16:creationId xmlns:a16="http://schemas.microsoft.com/office/drawing/2014/main" id="{8D688512-4E1B-4118-9B7C-69D082FD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9"/>
          <a:stretch>
            <a:fillRect/>
          </a:stretch>
        </p:blipFill>
        <p:spPr>
          <a:xfrm>
            <a:off x="10678886" y="1385588"/>
            <a:ext cx="3951514" cy="47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FB26B1-F74A-B71D-1814-890F3A46835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02506-7706-C9E8-73B5-3CDFB05C263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Spleen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red circle&#10;&#10;AI-generated content may be incorrect.">
            <a:extLst>
              <a:ext uri="{FF2B5EF4-FFF2-40B4-BE49-F238E27FC236}">
                <a16:creationId xmlns:a16="http://schemas.microsoft.com/office/drawing/2014/main" id="{94926280-B23E-79FC-999B-00B42B3D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623"/>
            <a:ext cx="4666488" cy="5577840"/>
          </a:xfrm>
          <a:prstGeom prst="rect">
            <a:avLst/>
          </a:prstGeom>
        </p:spPr>
      </p:pic>
      <p:pic>
        <p:nvPicPr>
          <p:cNvPr id="9" name="Picture 8" descr="A graph of a red sphere&#10;&#10;AI-generated content may be incorrect.">
            <a:extLst>
              <a:ext uri="{FF2B5EF4-FFF2-40B4-BE49-F238E27FC236}">
                <a16:creationId xmlns:a16="http://schemas.microsoft.com/office/drawing/2014/main" id="{E4E260C2-01C1-F8DA-BE80-18E34570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64" y="2155623"/>
            <a:ext cx="4666488" cy="5596128"/>
          </a:xfrm>
          <a:prstGeom prst="rect">
            <a:avLst/>
          </a:prstGeom>
        </p:spPr>
      </p:pic>
      <p:pic>
        <p:nvPicPr>
          <p:cNvPr id="12" name="Picture 11" descr="A diagram of a liver&#10;&#10;AI-generated content may be incorrect.">
            <a:extLst>
              <a:ext uri="{FF2B5EF4-FFF2-40B4-BE49-F238E27FC236}">
                <a16:creationId xmlns:a16="http://schemas.microsoft.com/office/drawing/2014/main" id="{1FB32AC0-1DCA-3AFA-CDC4-45F20988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729" y="1538882"/>
            <a:ext cx="4742688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1E4B-2EEE-7B66-0C79-56F35888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400B6-3988-FC01-862D-C492C5B80FC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52BC3-9A9D-B86F-5169-370EAF8B84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5AFC5-25A4-290E-7445-D7215126B17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Spleen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brain&#10;&#10;AI-generated content may be incorrect.">
            <a:extLst>
              <a:ext uri="{FF2B5EF4-FFF2-40B4-BE49-F238E27FC236}">
                <a16:creationId xmlns:a16="http://schemas.microsoft.com/office/drawing/2014/main" id="{927F0C55-28B3-569B-7A9A-AD9F46C5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55733"/>
            <a:ext cx="4749874" cy="5201821"/>
          </a:xfrm>
          <a:prstGeom prst="rect">
            <a:avLst/>
          </a:prstGeom>
        </p:spPr>
      </p:pic>
      <p:pic>
        <p:nvPicPr>
          <p:cNvPr id="10" name="Picture 9" descr="A graph of a red heart&#10;&#10;AI-generated content may be incorrect.">
            <a:extLst>
              <a:ext uri="{FF2B5EF4-FFF2-40B4-BE49-F238E27FC236}">
                <a16:creationId xmlns:a16="http://schemas.microsoft.com/office/drawing/2014/main" id="{DE10D7D0-A9CF-DB5B-5A1E-1301CCAB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38" y="1938992"/>
            <a:ext cx="4773168" cy="5398008"/>
          </a:xfrm>
          <a:prstGeom prst="rect">
            <a:avLst/>
          </a:prstGeom>
        </p:spPr>
      </p:pic>
      <p:pic>
        <p:nvPicPr>
          <p:cNvPr id="13" name="Picture 12" descr="A graph of a human heart&#10;&#10;AI-generated content may be incorrect.">
            <a:extLst>
              <a:ext uri="{FF2B5EF4-FFF2-40B4-BE49-F238E27FC236}">
                <a16:creationId xmlns:a16="http://schemas.microsoft.com/office/drawing/2014/main" id="{D54452E1-EBF4-EF97-59C5-D824AE62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527" y="1538882"/>
            <a:ext cx="4666488" cy="54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07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859F-ED1D-DE6D-638C-1E78D2F7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DE33CD-6A4A-0374-1F7B-C45F4B02C22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768DF-26EB-AE75-AC96-89963000E3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1E4CD-ACF1-52A6-E3D7-2FAF5C80CD7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81916-326E-BE97-0149-C99D7A7ECF8C}"/>
              </a:ext>
            </a:extLst>
          </p:cNvPr>
          <p:cNvSpPr/>
          <p:nvPr/>
        </p:nvSpPr>
        <p:spPr>
          <a:xfrm>
            <a:off x="76200" y="2797628"/>
            <a:ext cx="7032171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DE463C-4459-D70B-931D-508B99449BC3}"/>
              </a:ext>
            </a:extLst>
          </p:cNvPr>
          <p:cNvSpPr/>
          <p:nvPr/>
        </p:nvSpPr>
        <p:spPr>
          <a:xfrm>
            <a:off x="76200" y="2220686"/>
            <a:ext cx="7032171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25BE8-5DD4-EACA-476C-FA209973955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3E4045-4559-CCE1-EECE-664A03D166A3}"/>
              </a:ext>
            </a:extLst>
          </p:cNvPr>
          <p:cNvSpPr/>
          <p:nvPr/>
        </p:nvSpPr>
        <p:spPr>
          <a:xfrm>
            <a:off x="7312627" y="2792784"/>
            <a:ext cx="7210499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C91CBD-0AF4-635C-8DEE-4A3251CD2684}"/>
              </a:ext>
            </a:extLst>
          </p:cNvPr>
          <p:cNvSpPr/>
          <p:nvPr/>
        </p:nvSpPr>
        <p:spPr>
          <a:xfrm>
            <a:off x="7312627" y="2215842"/>
            <a:ext cx="7210499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374443-2289-B702-0B7A-17273E03436E}"/>
              </a:ext>
            </a:extLst>
          </p:cNvPr>
          <p:cNvSpPr txBox="1"/>
          <p:nvPr/>
        </p:nvSpPr>
        <p:spPr>
          <a:xfrm>
            <a:off x="7312628" y="2265462"/>
            <a:ext cx="70321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(Kidneys)</a:t>
            </a:r>
          </a:p>
        </p:txBody>
      </p:sp>
      <p:pic>
        <p:nvPicPr>
          <p:cNvPr id="6" name="Picture 5" descr="A graph of a red sphere&#10;&#10;AI-generated content may be incorrect.">
            <a:extLst>
              <a:ext uri="{FF2B5EF4-FFF2-40B4-BE49-F238E27FC236}">
                <a16:creationId xmlns:a16="http://schemas.microsoft.com/office/drawing/2014/main" id="{33ABFD36-8ABA-304C-DDEA-3E97CD66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/>
          <a:stretch>
            <a:fillRect/>
          </a:stretch>
        </p:blipFill>
        <p:spPr>
          <a:xfrm>
            <a:off x="107274" y="2834169"/>
            <a:ext cx="3594019" cy="4789679"/>
          </a:xfrm>
          <a:prstGeom prst="rect">
            <a:avLst/>
          </a:prstGeom>
        </p:spPr>
      </p:pic>
      <p:pic>
        <p:nvPicPr>
          <p:cNvPr id="8" name="Picture 7" descr="A graph of a red oval&#10;&#10;AI-generated content may be incorrect.">
            <a:extLst>
              <a:ext uri="{FF2B5EF4-FFF2-40B4-BE49-F238E27FC236}">
                <a16:creationId xmlns:a16="http://schemas.microsoft.com/office/drawing/2014/main" id="{0B451A6E-ECFD-83C9-4401-4275D7BB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140"/>
          <a:stretch>
            <a:fillRect/>
          </a:stretch>
        </p:blipFill>
        <p:spPr>
          <a:xfrm>
            <a:off x="3955821" y="3078728"/>
            <a:ext cx="3152550" cy="4300563"/>
          </a:xfrm>
          <a:prstGeom prst="rect">
            <a:avLst/>
          </a:prstGeom>
        </p:spPr>
      </p:pic>
      <p:pic>
        <p:nvPicPr>
          <p:cNvPr id="11" name="Picture 10" descr="A graph showing a green and red heart&#10;&#10;AI-generated content may be incorrect.">
            <a:extLst>
              <a:ext uri="{FF2B5EF4-FFF2-40B4-BE49-F238E27FC236}">
                <a16:creationId xmlns:a16="http://schemas.microsoft.com/office/drawing/2014/main" id="{E3130478-9179-B68A-A524-43B18110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30" r="2583"/>
          <a:stretch>
            <a:fillRect/>
          </a:stretch>
        </p:blipFill>
        <p:spPr>
          <a:xfrm>
            <a:off x="7522031" y="2893570"/>
            <a:ext cx="3213554" cy="4730278"/>
          </a:xfrm>
          <a:prstGeom prst="rect">
            <a:avLst/>
          </a:prstGeom>
        </p:spPr>
      </p:pic>
      <p:pic>
        <p:nvPicPr>
          <p:cNvPr id="13" name="Picture 12" descr="A diagram of a human kidney&#10;&#10;AI-generated content may be incorrect.">
            <a:extLst>
              <a:ext uri="{FF2B5EF4-FFF2-40B4-BE49-F238E27FC236}">
                <a16:creationId xmlns:a16="http://schemas.microsoft.com/office/drawing/2014/main" id="{C0F60C99-D395-5BB5-9742-2576D84249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58" r="2349"/>
          <a:stretch>
            <a:fillRect/>
          </a:stretch>
        </p:blipFill>
        <p:spPr>
          <a:xfrm>
            <a:off x="11061753" y="2849717"/>
            <a:ext cx="3461373" cy="47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6E37-50A2-B2DD-9D2F-EA1BB3D1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6BAD6-D222-EDA6-04C4-02C4EBEF914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58FF-0B1D-566D-7B13-B2E74286C09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63C08-7566-D773-382D-714624446EA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dirty="0">
                <a:highlight>
                  <a:srgbClr val="FFFF00"/>
                </a:highlight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Easy – high DSC organ)</a:t>
            </a:r>
            <a:endParaRPr lang="en-US" sz="3000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90CD01-7CCA-BDCB-F0CE-5C8D35A175A0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2C8A93-ACF7-6490-13ED-0E94EB5A15C0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E7C107-40FC-1658-23C9-8D2C3A5D5DF0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FBB06-D593-E1BB-F0D2-8D52A75F4062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FF80C-2520-9E7C-EA49-D8FFF00D6B53}"/>
              </a:ext>
            </a:extLst>
          </p:cNvPr>
          <p:cNvSpPr/>
          <p:nvPr/>
        </p:nvSpPr>
        <p:spPr>
          <a:xfrm>
            <a:off x="7315197" y="2215842"/>
            <a:ext cx="722811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D3D340-A372-E0B3-52EE-0DBBBEA85662}"/>
              </a:ext>
            </a:extLst>
          </p:cNvPr>
          <p:cNvSpPr txBox="1"/>
          <p:nvPr/>
        </p:nvSpPr>
        <p:spPr>
          <a:xfrm>
            <a:off x="7315199" y="2265462"/>
            <a:ext cx="7228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(Kidneys)</a:t>
            </a:r>
          </a:p>
        </p:txBody>
      </p:sp>
      <p:pic>
        <p:nvPicPr>
          <p:cNvPr id="7" name="Picture 6" descr="A graph of a green sphere&#10;&#10;AI-generated content may be incorrect.">
            <a:extLst>
              <a:ext uri="{FF2B5EF4-FFF2-40B4-BE49-F238E27FC236}">
                <a16:creationId xmlns:a16="http://schemas.microsoft.com/office/drawing/2014/main" id="{CC0A41B9-9673-A42B-7C95-31F422D6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96824" y="2870419"/>
            <a:ext cx="3555457" cy="4766508"/>
          </a:xfrm>
          <a:prstGeom prst="rect">
            <a:avLst/>
          </a:prstGeom>
        </p:spPr>
      </p:pic>
      <p:pic>
        <p:nvPicPr>
          <p:cNvPr id="10" name="Picture 9" descr="A graph of a person's body&#10;&#10;AI-generated content may be incorrect.">
            <a:extLst>
              <a:ext uri="{FF2B5EF4-FFF2-40B4-BE49-F238E27FC236}">
                <a16:creationId xmlns:a16="http://schemas.microsoft.com/office/drawing/2014/main" id="{06F6B9C7-D9EA-DB9F-2930-E5662E6F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583"/>
          <a:stretch>
            <a:fillRect/>
          </a:stretch>
        </p:blipFill>
        <p:spPr>
          <a:xfrm>
            <a:off x="3824387" y="2992689"/>
            <a:ext cx="3283983" cy="4521967"/>
          </a:xfrm>
          <a:prstGeom prst="rect">
            <a:avLst/>
          </a:prstGeom>
        </p:spPr>
      </p:pic>
      <p:pic>
        <p:nvPicPr>
          <p:cNvPr id="14" name="Picture 13" descr="A map of the earth&#10;&#10;AI-generated content may be incorrect.">
            <a:extLst>
              <a:ext uri="{FF2B5EF4-FFF2-40B4-BE49-F238E27FC236}">
                <a16:creationId xmlns:a16="http://schemas.microsoft.com/office/drawing/2014/main" id="{C1E55B06-DD4F-B8A4-9705-C360E78F64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0" b="7005"/>
          <a:stretch>
            <a:fillRect/>
          </a:stretch>
        </p:blipFill>
        <p:spPr>
          <a:xfrm>
            <a:off x="7360533" y="3827687"/>
            <a:ext cx="3580518" cy="3814084"/>
          </a:xfrm>
          <a:prstGeom prst="rect">
            <a:avLst/>
          </a:prstGeom>
        </p:spPr>
      </p:pic>
      <p:pic>
        <p:nvPicPr>
          <p:cNvPr id="17" name="Picture 16" descr="A diagram of a human body&#10;&#10;AI-generated content may be incorrect.">
            <a:extLst>
              <a:ext uri="{FF2B5EF4-FFF2-40B4-BE49-F238E27FC236}">
                <a16:creationId xmlns:a16="http://schemas.microsoft.com/office/drawing/2014/main" id="{AD7D6A3C-8A40-1E3E-FC12-D4BFC79B1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98"/>
          <a:stretch>
            <a:fillRect/>
          </a:stretch>
        </p:blipFill>
        <p:spPr>
          <a:xfrm>
            <a:off x="10904742" y="2827662"/>
            <a:ext cx="3581328" cy="33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3061-7F10-4E1D-0497-CC5F0976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106DA-5B4A-F8AA-4730-64669600520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5601-73E9-9642-0CF0-0624A6EBC0B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9F107-FEFC-4168-A2EE-EC4FF74C64A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dirty="0">
                <a:highlight>
                  <a:srgbClr val="FFFF00"/>
                </a:highlight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8C7534-0B98-9363-3891-2C37C26D5FD1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6CB1CD-32A4-DF7A-1674-23834DBA0639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F02FB2-CD43-1AA2-BE09-7BA55FA1F087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6BD522-3B16-BF21-F01C-8C7BF5175CA4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4704CB-5D46-7AB6-499B-52DCB45E370F}"/>
              </a:ext>
            </a:extLst>
          </p:cNvPr>
          <p:cNvSpPr/>
          <p:nvPr/>
        </p:nvSpPr>
        <p:spPr>
          <a:xfrm>
            <a:off x="7315201" y="2215842"/>
            <a:ext cx="7228110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2DCA4-81CB-A1E5-855A-CF83A1D5BCDD}"/>
              </a:ext>
            </a:extLst>
          </p:cNvPr>
          <p:cNvSpPr txBox="1"/>
          <p:nvPr/>
        </p:nvSpPr>
        <p:spPr>
          <a:xfrm>
            <a:off x="7323513" y="2265462"/>
            <a:ext cx="7219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(Kidneys)</a:t>
            </a:r>
          </a:p>
        </p:txBody>
      </p:sp>
      <p:pic>
        <p:nvPicPr>
          <p:cNvPr id="6" name="Picture 5" descr="A graph of a person's brain&#10;&#10;AI-generated content may be incorrect.">
            <a:extLst>
              <a:ext uri="{FF2B5EF4-FFF2-40B4-BE49-F238E27FC236}">
                <a16:creationId xmlns:a16="http://schemas.microsoft.com/office/drawing/2014/main" id="{22B721FE-813E-92E7-0CFD-BEB698D7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 r="2583"/>
          <a:stretch>
            <a:fillRect/>
          </a:stretch>
        </p:blipFill>
        <p:spPr>
          <a:xfrm>
            <a:off x="210153" y="3078728"/>
            <a:ext cx="3328184" cy="4523016"/>
          </a:xfrm>
          <a:prstGeom prst="rect">
            <a:avLst/>
          </a:prstGeom>
        </p:spPr>
      </p:pic>
      <p:pic>
        <p:nvPicPr>
          <p:cNvPr id="9" name="Picture 8" descr="A graph of a person's body&#10;&#10;AI-generated content may be incorrect.">
            <a:extLst>
              <a:ext uri="{FF2B5EF4-FFF2-40B4-BE49-F238E27FC236}">
                <a16:creationId xmlns:a16="http://schemas.microsoft.com/office/drawing/2014/main" id="{204B91A0-B485-208C-3EC7-CF5F2AF3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349" b="1521"/>
          <a:stretch>
            <a:fillRect/>
          </a:stretch>
        </p:blipFill>
        <p:spPr>
          <a:xfrm>
            <a:off x="3745166" y="2832507"/>
            <a:ext cx="3328184" cy="4484200"/>
          </a:xfrm>
          <a:prstGeom prst="rect">
            <a:avLst/>
          </a:prstGeom>
        </p:spPr>
      </p:pic>
      <p:pic>
        <p:nvPicPr>
          <p:cNvPr id="12" name="Picture 11" descr="A graph of a human body&#10;&#10;AI-generated content may be incorrect.">
            <a:extLst>
              <a:ext uri="{FF2B5EF4-FFF2-40B4-BE49-F238E27FC236}">
                <a16:creationId xmlns:a16="http://schemas.microsoft.com/office/drawing/2014/main" id="{05DC5F8F-3A45-76ED-854A-208A7A22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349" b="1283"/>
          <a:stretch>
            <a:fillRect/>
          </a:stretch>
        </p:blipFill>
        <p:spPr>
          <a:xfrm>
            <a:off x="7429264" y="2862846"/>
            <a:ext cx="3499992" cy="4704018"/>
          </a:xfrm>
          <a:prstGeom prst="rect">
            <a:avLst/>
          </a:prstGeom>
        </p:spPr>
      </p:pic>
      <p:pic>
        <p:nvPicPr>
          <p:cNvPr id="15" name="Picture 14" descr="A graph of a brain&#10;&#10;AI-generated content may be incorrect.">
            <a:extLst>
              <a:ext uri="{FF2B5EF4-FFF2-40B4-BE49-F238E27FC236}">
                <a16:creationId xmlns:a16="http://schemas.microsoft.com/office/drawing/2014/main" id="{31BB31F8-EC4E-69D5-4CD3-6D36325C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90" t="1" r="2350" b="1257"/>
          <a:stretch>
            <a:fillRect/>
          </a:stretch>
        </p:blipFill>
        <p:spPr>
          <a:xfrm>
            <a:off x="10986289" y="2886551"/>
            <a:ext cx="3499992" cy="47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2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F328-B928-D2B5-29D5-C85E0303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258C4-BD0B-4CDF-FA17-46124DB71EC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DB92C-2BCA-28F1-E56B-C485B74F5E6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CDBDB-CF9F-1A08-57AB-C5EF04ADAF0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human body&#10;&#10;AI-generated content may be incorrect.">
            <a:extLst>
              <a:ext uri="{FF2B5EF4-FFF2-40B4-BE49-F238E27FC236}">
                <a16:creationId xmlns:a16="http://schemas.microsoft.com/office/drawing/2014/main" id="{19B5F98A-5ADF-739A-69B7-F9BC92A1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436"/>
            <a:ext cx="4858512" cy="5367528"/>
          </a:xfrm>
          <a:prstGeom prst="rect">
            <a:avLst/>
          </a:prstGeom>
        </p:spPr>
      </p:pic>
      <p:pic>
        <p:nvPicPr>
          <p:cNvPr id="9" name="Picture 8" descr="A graph of a graph showing a green and red object&#10;&#10;AI-generated content may be incorrect.">
            <a:extLst>
              <a:ext uri="{FF2B5EF4-FFF2-40B4-BE49-F238E27FC236}">
                <a16:creationId xmlns:a16="http://schemas.microsoft.com/office/drawing/2014/main" id="{D755293B-3340-83CC-4E25-ECCE74AD1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12" y="2156460"/>
            <a:ext cx="4666488" cy="5556504"/>
          </a:xfrm>
          <a:prstGeom prst="rect">
            <a:avLst/>
          </a:prstGeom>
        </p:spPr>
      </p:pic>
      <p:pic>
        <p:nvPicPr>
          <p:cNvPr id="12" name="Picture 11" descr="A graph of a red pepper&#10;&#10;AI-generated content may be incorrect.">
            <a:extLst>
              <a:ext uri="{FF2B5EF4-FFF2-40B4-BE49-F238E27FC236}">
                <a16:creationId xmlns:a16="http://schemas.microsoft.com/office/drawing/2014/main" id="{53635A02-5507-C4A1-61D3-6648AD9218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9"/>
          <a:stretch>
            <a:fillRect/>
          </a:stretch>
        </p:blipFill>
        <p:spPr>
          <a:xfrm>
            <a:off x="9777549" y="2215678"/>
            <a:ext cx="4666488" cy="54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71B9-4478-B7ED-E772-D69BB4EB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ADEDA-5DD8-D50F-FBF7-21A3A0562B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2C756-8096-EE06-9739-B3F1A1DC18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Why error characterization?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C0D46-7B80-5941-C572-CD91F20FC3D2}"/>
              </a:ext>
            </a:extLst>
          </p:cNvPr>
          <p:cNvSpPr txBox="1"/>
          <p:nvPr/>
        </p:nvSpPr>
        <p:spPr>
          <a:xfrm>
            <a:off x="745957" y="3530024"/>
            <a:ext cx="13138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We are not just interested in </a:t>
            </a:r>
            <a:r>
              <a:rPr lang="en-US" sz="3500" b="1" u="sng" dirty="0">
                <a:solidFill>
                  <a:srgbClr val="FF0000"/>
                </a:solidFill>
              </a:rPr>
              <a:t>quality</a:t>
            </a:r>
            <a:r>
              <a:rPr lang="en-US" sz="3500" dirty="0"/>
              <a:t> of segmentation (good, moderate, bad) — we are more interested in the </a:t>
            </a:r>
            <a:r>
              <a:rPr lang="en-US" sz="3500" b="1" u="sng" dirty="0">
                <a:solidFill>
                  <a:srgbClr val="00B050"/>
                </a:solidFill>
              </a:rPr>
              <a:t>type</a:t>
            </a:r>
            <a:r>
              <a:rPr lang="en-US" sz="3500" dirty="0"/>
              <a:t> of segmentation errors.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94960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5F2B4-560C-7B64-D5E2-F335E049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0FCB42-4341-3554-B891-87D8EA2311E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A4694-91A2-581D-8EAA-35346684F6E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CD448-4CB7-BFA8-1561-5D0387C8045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9EB9F60A-15D0-7119-0593-24F957BE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750"/>
            <a:ext cx="4782312" cy="5367528"/>
          </a:xfrm>
          <a:prstGeom prst="rect">
            <a:avLst/>
          </a:prstGeom>
        </p:spPr>
      </p:pic>
      <p:pic>
        <p:nvPicPr>
          <p:cNvPr id="10" name="Picture 9" descr="A graph showing a red rose&#10;&#10;AI-generated content may be incorrect.">
            <a:extLst>
              <a:ext uri="{FF2B5EF4-FFF2-40B4-BE49-F238E27FC236}">
                <a16:creationId xmlns:a16="http://schemas.microsoft.com/office/drawing/2014/main" id="{D3332BFE-BBC1-A68E-B7BE-5D3C410E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1"/>
          <a:stretch>
            <a:fillRect/>
          </a:stretch>
        </p:blipFill>
        <p:spPr>
          <a:xfrm>
            <a:off x="4968556" y="2123619"/>
            <a:ext cx="4585932" cy="5498592"/>
          </a:xfrm>
          <a:prstGeom prst="rect">
            <a:avLst/>
          </a:prstGeom>
        </p:spPr>
      </p:pic>
      <p:pic>
        <p:nvPicPr>
          <p:cNvPr id="13" name="Picture 12" descr="A graph of a person's body&#10;&#10;AI-generated content may be incorrect.">
            <a:extLst>
              <a:ext uri="{FF2B5EF4-FFF2-40B4-BE49-F238E27FC236}">
                <a16:creationId xmlns:a16="http://schemas.microsoft.com/office/drawing/2014/main" id="{139FE4CE-E137-0A4D-6C69-D814694A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732" y="2119734"/>
            <a:ext cx="4721352" cy="543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0EF-6454-3041-A407-AB3F2CAD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229FE-E641-EA35-0D08-325D0875C3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098E1-ECC5-B27C-4153-2399027048C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4E3FD-DB6C-B925-D973-4CFE006D9C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5. Aorta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showing a long tube&#10;&#10;AI-generated content may be incorrect.">
            <a:extLst>
              <a:ext uri="{FF2B5EF4-FFF2-40B4-BE49-F238E27FC236}">
                <a16:creationId xmlns:a16="http://schemas.microsoft.com/office/drawing/2014/main" id="{49A4F838-CE0A-AEA8-6CC1-E20F0EDF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38" r="2277" b="1482"/>
          <a:stretch>
            <a:fillRect/>
          </a:stretch>
        </p:blipFill>
        <p:spPr>
          <a:xfrm>
            <a:off x="228600" y="2155623"/>
            <a:ext cx="3359150" cy="5570221"/>
          </a:xfrm>
          <a:prstGeom prst="rect">
            <a:avLst/>
          </a:prstGeom>
        </p:spPr>
      </p:pic>
      <p:pic>
        <p:nvPicPr>
          <p:cNvPr id="9" name="Picture 8" descr="A graph showing a long rectangular object&#10;&#10;AI-generated content may be incorrect.">
            <a:extLst>
              <a:ext uri="{FF2B5EF4-FFF2-40B4-BE49-F238E27FC236}">
                <a16:creationId xmlns:a16="http://schemas.microsoft.com/office/drawing/2014/main" id="{FB4A0205-A400-8EB7-BF0B-21C62163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76" r="2039"/>
          <a:stretch>
            <a:fillRect/>
          </a:stretch>
        </p:blipFill>
        <p:spPr>
          <a:xfrm>
            <a:off x="5635625" y="2029132"/>
            <a:ext cx="3359150" cy="5696712"/>
          </a:xfrm>
          <a:prstGeom prst="rect">
            <a:avLst/>
          </a:prstGeom>
        </p:spPr>
      </p:pic>
      <p:pic>
        <p:nvPicPr>
          <p:cNvPr id="12" name="Picture 11" descr="A graph of a long cylindrical object&#10;&#10;AI-generated content may be incorrect.">
            <a:extLst>
              <a:ext uri="{FF2B5EF4-FFF2-40B4-BE49-F238E27FC236}">
                <a16:creationId xmlns:a16="http://schemas.microsoft.com/office/drawing/2014/main" id="{1DCB19D5-961E-5A6E-3D1B-740F5885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5" r="2645" b="1476"/>
          <a:stretch>
            <a:fillRect/>
          </a:stretch>
        </p:blipFill>
        <p:spPr>
          <a:xfrm>
            <a:off x="10436678" y="2029132"/>
            <a:ext cx="4095750" cy="56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2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55C4C-5824-2A0C-257B-39FC4AAA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57231C-8640-069F-B07A-C123014DD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BB445-C1FB-82F0-7737-B7E9702A66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78BD5-C129-1E10-7508-F2407962452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5. Aorta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showing a curved object&#10;&#10;AI-generated content may be incorrect.">
            <a:extLst>
              <a:ext uri="{FF2B5EF4-FFF2-40B4-BE49-F238E27FC236}">
                <a16:creationId xmlns:a16="http://schemas.microsoft.com/office/drawing/2014/main" id="{42550418-BCAA-D80C-0989-D13803BE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 r="2413"/>
          <a:stretch>
            <a:fillRect/>
          </a:stretch>
        </p:blipFill>
        <p:spPr>
          <a:xfrm>
            <a:off x="335954" y="1938992"/>
            <a:ext cx="4103915" cy="5766816"/>
          </a:xfrm>
          <a:prstGeom prst="rect">
            <a:avLst/>
          </a:prstGeom>
        </p:spPr>
      </p:pic>
      <p:pic>
        <p:nvPicPr>
          <p:cNvPr id="10" name="Picture 9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CB87AB36-C402-CB65-1E76-5D75A4DEA1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5355770" y="2111015"/>
            <a:ext cx="4103915" cy="5594793"/>
          </a:xfrm>
          <a:prstGeom prst="rect">
            <a:avLst/>
          </a:prstGeom>
        </p:spPr>
      </p:pic>
      <p:pic>
        <p:nvPicPr>
          <p:cNvPr id="13" name="Picture 12" descr="A graph of a long cane&#10;&#10;AI-generated content may be incorrect.">
            <a:extLst>
              <a:ext uri="{FF2B5EF4-FFF2-40B4-BE49-F238E27FC236}">
                <a16:creationId xmlns:a16="http://schemas.microsoft.com/office/drawing/2014/main" id="{E12F4420-DFAE-1D37-3D18-AD875DAB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22"/>
          <a:stretch>
            <a:fillRect/>
          </a:stretch>
        </p:blipFill>
        <p:spPr>
          <a:xfrm>
            <a:off x="10375586" y="2001476"/>
            <a:ext cx="4254814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2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917A5-9A7F-BC5E-BA6E-054BAE62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8FBFE7-8D28-37EF-6E99-B89A304B2D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D87C7-01FD-D2B5-E45E-5BAEBD57489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9D70B-B11D-EE77-C516-9E8E22E5DFCA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6. Urinary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diagram&#10;&#10;AI-generated content may be incorrect.">
            <a:extLst>
              <a:ext uri="{FF2B5EF4-FFF2-40B4-BE49-F238E27FC236}">
                <a16:creationId xmlns:a16="http://schemas.microsoft.com/office/drawing/2014/main" id="{D2086A66-2DA8-75E4-9CE6-9D6344A4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4"/>
          <a:stretch>
            <a:fillRect/>
          </a:stretch>
        </p:blipFill>
        <p:spPr>
          <a:xfrm>
            <a:off x="228599" y="2345436"/>
            <a:ext cx="4511474" cy="5367528"/>
          </a:xfrm>
          <a:prstGeom prst="rect">
            <a:avLst/>
          </a:prstGeom>
        </p:spPr>
      </p:pic>
      <p:pic>
        <p:nvPicPr>
          <p:cNvPr id="9" name="Picture 8" descr="A graph of a diagram&#10;&#10;AI-generated content may be incorrect.">
            <a:extLst>
              <a:ext uri="{FF2B5EF4-FFF2-40B4-BE49-F238E27FC236}">
                <a16:creationId xmlns:a16="http://schemas.microsoft.com/office/drawing/2014/main" id="{0CFA609A-7DB6-7E3D-FCA9-069BFBC0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47"/>
          <a:stretch>
            <a:fillRect/>
          </a:stretch>
        </p:blipFill>
        <p:spPr>
          <a:xfrm>
            <a:off x="5276631" y="2345436"/>
            <a:ext cx="4430268" cy="5367528"/>
          </a:xfrm>
          <a:prstGeom prst="rect">
            <a:avLst/>
          </a:prstGeom>
        </p:spPr>
      </p:pic>
      <p:pic>
        <p:nvPicPr>
          <p:cNvPr id="12" name="Picture 11" descr="A green and white graph&#10;&#10;AI-generated content may be incorrect.">
            <a:extLst>
              <a:ext uri="{FF2B5EF4-FFF2-40B4-BE49-F238E27FC236}">
                <a16:creationId xmlns:a16="http://schemas.microsoft.com/office/drawing/2014/main" id="{919A42DA-8B68-F6A2-84F3-867012FC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4" b="1731"/>
          <a:stretch>
            <a:fillRect/>
          </a:stretch>
        </p:blipFill>
        <p:spPr>
          <a:xfrm>
            <a:off x="10243457" y="2438400"/>
            <a:ext cx="4281351" cy="52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67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7FCD-530E-32CF-F4D4-B028C79A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10F1D-EFD1-60D2-E660-8BCDA8B8BFC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69665-7C34-C734-5D52-FB5C06EBD21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71392-64F3-2118-2DBB-C1313BBF4C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6. Urinary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pie chart&#10;&#10;AI-generated content may be incorrect.">
            <a:extLst>
              <a:ext uri="{FF2B5EF4-FFF2-40B4-BE49-F238E27FC236}">
                <a16:creationId xmlns:a16="http://schemas.microsoft.com/office/drawing/2014/main" id="{CDD02FDB-F9AF-C65E-69ED-099170D9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8" b="4957"/>
          <a:stretch>
            <a:fillRect/>
          </a:stretch>
        </p:blipFill>
        <p:spPr>
          <a:xfrm>
            <a:off x="5049658" y="2743452"/>
            <a:ext cx="4531084" cy="5008551"/>
          </a:xfrm>
          <a:prstGeom prst="rect">
            <a:avLst/>
          </a:prstGeom>
        </p:spPr>
      </p:pic>
      <p:pic>
        <p:nvPicPr>
          <p:cNvPr id="10" name="Picture 9" descr="A graph showing a green area&#10;&#10;AI-generated content may be incorrect.">
            <a:extLst>
              <a:ext uri="{FF2B5EF4-FFF2-40B4-BE49-F238E27FC236}">
                <a16:creationId xmlns:a16="http://schemas.microsoft.com/office/drawing/2014/main" id="{56C1617A-28CD-D211-5106-90C90E93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31"/>
          <a:stretch>
            <a:fillRect/>
          </a:stretch>
        </p:blipFill>
        <p:spPr>
          <a:xfrm>
            <a:off x="9857625" y="2155623"/>
            <a:ext cx="4653032" cy="4786613"/>
          </a:xfrm>
          <a:prstGeom prst="rect">
            <a:avLst/>
          </a:prstGeom>
        </p:spPr>
      </p:pic>
      <p:pic>
        <p:nvPicPr>
          <p:cNvPr id="13" name="Picture 12" descr="A graph of a red oval&#10;&#10;AI-generated content may be incorrect.">
            <a:extLst>
              <a:ext uri="{FF2B5EF4-FFF2-40B4-BE49-F238E27FC236}">
                <a16:creationId xmlns:a16="http://schemas.microsoft.com/office/drawing/2014/main" id="{4CBA193E-DB72-3288-4938-394D002CFF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9"/>
          <a:stretch>
            <a:fillRect/>
          </a:stretch>
        </p:blipFill>
        <p:spPr>
          <a:xfrm>
            <a:off x="119743" y="2264480"/>
            <a:ext cx="4277650" cy="49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88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F5B1-7DCF-0862-585F-2E9F52B1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23B2D2-6391-75FC-6B7F-2CCEC11C1D4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D251A-08BB-5C7F-CF40-F037F373C99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76A9C-F1AA-4C8C-5259-983980EE64D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7. Gall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red circle&#10;&#10;AI-generated content may be incorrect.">
            <a:extLst>
              <a:ext uri="{FF2B5EF4-FFF2-40B4-BE49-F238E27FC236}">
                <a16:creationId xmlns:a16="http://schemas.microsoft.com/office/drawing/2014/main" id="{4B45CA69-E5D2-9B83-519F-99F1D837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19"/>
          <a:stretch>
            <a:fillRect/>
          </a:stretch>
        </p:blipFill>
        <p:spPr>
          <a:xfrm>
            <a:off x="391885" y="2158448"/>
            <a:ext cx="4278303" cy="5519928"/>
          </a:xfrm>
          <a:prstGeom prst="rect">
            <a:avLst/>
          </a:prstGeom>
        </p:spPr>
      </p:pic>
      <p:pic>
        <p:nvPicPr>
          <p:cNvPr id="9" name="Picture 8" descr="A graph of a red oval&#10;&#10;AI-generated content may be incorrect.">
            <a:extLst>
              <a:ext uri="{FF2B5EF4-FFF2-40B4-BE49-F238E27FC236}">
                <a16:creationId xmlns:a16="http://schemas.microsoft.com/office/drawing/2014/main" id="{36D1281F-1FCD-C989-7C22-54D14772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19" r="2640"/>
          <a:stretch>
            <a:fillRect/>
          </a:stretch>
        </p:blipFill>
        <p:spPr>
          <a:xfrm>
            <a:off x="5390062" y="2048720"/>
            <a:ext cx="4155076" cy="5739384"/>
          </a:xfrm>
          <a:prstGeom prst="rect">
            <a:avLst/>
          </a:prstGeom>
        </p:spPr>
      </p:pic>
      <p:pic>
        <p:nvPicPr>
          <p:cNvPr id="12" name="Picture 11" descr="A graph of a pie chart&#10;&#10;AI-generated content may be incorrect.">
            <a:extLst>
              <a:ext uri="{FF2B5EF4-FFF2-40B4-BE49-F238E27FC236}">
                <a16:creationId xmlns:a16="http://schemas.microsoft.com/office/drawing/2014/main" id="{E5B32252-3558-0A83-8DAE-59A2B1716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67" r="1350"/>
          <a:stretch>
            <a:fillRect/>
          </a:stretch>
        </p:blipFill>
        <p:spPr>
          <a:xfrm>
            <a:off x="10265012" y="2283416"/>
            <a:ext cx="415507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71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B3235-F2CA-5132-B96E-3B746792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10826B-A2FE-0750-C8E0-124263EE07A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F8CDE-452A-0357-868F-F620244252C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6D6D8-1CD8-457C-0C7F-31328D84462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7. Gall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showing a plot of ground truth&#10;&#10;AI-generated content may be incorrect.">
            <a:extLst>
              <a:ext uri="{FF2B5EF4-FFF2-40B4-BE49-F238E27FC236}">
                <a16:creationId xmlns:a16="http://schemas.microsoft.com/office/drawing/2014/main" id="{6FFEA535-7378-2846-1664-E2525AA5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2" r="2179" b="11479"/>
          <a:stretch>
            <a:fillRect/>
          </a:stretch>
        </p:blipFill>
        <p:spPr>
          <a:xfrm>
            <a:off x="130628" y="2155624"/>
            <a:ext cx="4283933" cy="4571748"/>
          </a:xfrm>
          <a:prstGeom prst="rect">
            <a:avLst/>
          </a:prstGeom>
        </p:spPr>
      </p:pic>
      <p:pic>
        <p:nvPicPr>
          <p:cNvPr id="10" name="Picture 9" descr="A graph of a green oval&#10;&#10;AI-generated content may be incorrect.">
            <a:extLst>
              <a:ext uri="{FF2B5EF4-FFF2-40B4-BE49-F238E27FC236}">
                <a16:creationId xmlns:a16="http://schemas.microsoft.com/office/drawing/2014/main" id="{1C099810-7A63-BEBD-FED7-25073CE0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5" t="-1" b="1675"/>
          <a:stretch>
            <a:fillRect/>
          </a:stretch>
        </p:blipFill>
        <p:spPr>
          <a:xfrm>
            <a:off x="5176921" y="2808514"/>
            <a:ext cx="4169202" cy="4942113"/>
          </a:xfrm>
          <a:prstGeom prst="rect">
            <a:avLst/>
          </a:prstGeom>
        </p:spPr>
      </p:pic>
      <p:pic>
        <p:nvPicPr>
          <p:cNvPr id="13" name="Picture 12" descr="A graph of a green oval&#10;&#10;AI-generated content may be incorrect.">
            <a:extLst>
              <a:ext uri="{FF2B5EF4-FFF2-40B4-BE49-F238E27FC236}">
                <a16:creationId xmlns:a16="http://schemas.microsoft.com/office/drawing/2014/main" id="{60C4E919-5FAC-9D90-224D-29E1BE8D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39" t="-1" b="1675"/>
          <a:stretch>
            <a:fillRect/>
          </a:stretch>
        </p:blipFill>
        <p:spPr>
          <a:xfrm>
            <a:off x="10153605" y="2155623"/>
            <a:ext cx="4346167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47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42C1EE-8471-ECD3-2AE8-F95649781BF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18A52-F5A7-4628-9FAA-DAA448D736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8.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een and white graph&#10;&#10;AI-generated content may be incorrect.">
            <a:extLst>
              <a:ext uri="{FF2B5EF4-FFF2-40B4-BE49-F238E27FC236}">
                <a16:creationId xmlns:a16="http://schemas.microsoft.com/office/drawing/2014/main" id="{EF2F3D81-F02F-B0EF-F15D-C58C5873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89"/>
          <a:stretch>
            <a:fillRect/>
          </a:stretch>
        </p:blipFill>
        <p:spPr>
          <a:xfrm>
            <a:off x="228599" y="2344499"/>
            <a:ext cx="4060372" cy="4985031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DEAF2F46-34DD-4FA0-11A8-4B625C500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2"/>
          <a:stretch>
            <a:fillRect/>
          </a:stretch>
        </p:blipFill>
        <p:spPr>
          <a:xfrm>
            <a:off x="5270384" y="2845241"/>
            <a:ext cx="4089632" cy="4918331"/>
          </a:xfrm>
          <a:prstGeom prst="rect">
            <a:avLst/>
          </a:prstGeom>
        </p:spPr>
      </p:pic>
      <p:pic>
        <p:nvPicPr>
          <p:cNvPr id="12" name="Picture 11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E2B7341D-9E05-A638-7E1F-3D21758B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49"/>
          <a:stretch>
            <a:fillRect/>
          </a:stretch>
        </p:blipFill>
        <p:spPr>
          <a:xfrm>
            <a:off x="10026762" y="1785698"/>
            <a:ext cx="4571467" cy="51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8D3CF-F61B-3662-7036-1A7C0830181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11D2E-5BDD-E1AE-ED25-FFFE2C3547B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8.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ground truth&#10;&#10;AI-generated content may be incorrect.">
            <a:extLst>
              <a:ext uri="{FF2B5EF4-FFF2-40B4-BE49-F238E27FC236}">
                <a16:creationId xmlns:a16="http://schemas.microsoft.com/office/drawing/2014/main" id="{4DBBAB69-0ACB-24C2-12A9-4826BE1C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51" b="10972"/>
          <a:stretch>
            <a:fillRect/>
          </a:stretch>
        </p:blipFill>
        <p:spPr>
          <a:xfrm>
            <a:off x="141514" y="2086645"/>
            <a:ext cx="4382224" cy="4389794"/>
          </a:xfrm>
          <a:prstGeom prst="rect">
            <a:avLst/>
          </a:prstGeom>
        </p:spPr>
      </p:pic>
      <p:pic>
        <p:nvPicPr>
          <p:cNvPr id="10" name="Picture 9" descr="A graph of a patient&#10;&#10;AI-generated content may be incorrect.">
            <a:extLst>
              <a:ext uri="{FF2B5EF4-FFF2-40B4-BE49-F238E27FC236}">
                <a16:creationId xmlns:a16="http://schemas.microsoft.com/office/drawing/2014/main" id="{01E4B3ED-6A83-BAD6-49B7-B1D2F192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972"/>
          <a:stretch>
            <a:fillRect/>
          </a:stretch>
        </p:blipFill>
        <p:spPr>
          <a:xfrm>
            <a:off x="4908082" y="2867950"/>
            <a:ext cx="5111496" cy="4778577"/>
          </a:xfrm>
          <a:prstGeom prst="rect">
            <a:avLst/>
          </a:prstGeom>
        </p:spPr>
      </p:pic>
      <p:pic>
        <p:nvPicPr>
          <p:cNvPr id="13" name="Picture 12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EBE1F1A7-A35E-895B-917A-C9E724DA5A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4" b="5382"/>
          <a:stretch>
            <a:fillRect/>
          </a:stretch>
        </p:blipFill>
        <p:spPr>
          <a:xfrm>
            <a:off x="10491435" y="1575489"/>
            <a:ext cx="3860430" cy="43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01FE-E245-620E-39AE-55900869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7C873-0E73-B785-51D0-7124E36357F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33E69-5A04-9803-72B8-D7C34908507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09C6B-402B-C52F-AB3A-8BC4A81F92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9. Esophagus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brown object&#10;&#10;AI-generated content may be incorrect.">
            <a:extLst>
              <a:ext uri="{FF2B5EF4-FFF2-40B4-BE49-F238E27FC236}">
                <a16:creationId xmlns:a16="http://schemas.microsoft.com/office/drawing/2014/main" id="{953B2F27-64FD-2AFD-6BBA-3D5E67FD4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0" r="2879"/>
          <a:stretch>
            <a:fillRect/>
          </a:stretch>
        </p:blipFill>
        <p:spPr>
          <a:xfrm>
            <a:off x="228599" y="2364670"/>
            <a:ext cx="3810001" cy="5288607"/>
          </a:xfrm>
          <a:prstGeom prst="rect">
            <a:avLst/>
          </a:prstGeom>
        </p:spPr>
      </p:pic>
      <p:pic>
        <p:nvPicPr>
          <p:cNvPr id="9" name="Picture 8" descr="A graph of a long curved object&#10;&#10;AI-generated content may be incorrect.">
            <a:extLst>
              <a:ext uri="{FF2B5EF4-FFF2-40B4-BE49-F238E27FC236}">
                <a16:creationId xmlns:a16="http://schemas.microsoft.com/office/drawing/2014/main" id="{B3F3DDE7-80C4-56B2-A4A6-B3380121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3" r="2179" b="1646"/>
          <a:stretch>
            <a:fillRect/>
          </a:stretch>
        </p:blipFill>
        <p:spPr>
          <a:xfrm>
            <a:off x="5290302" y="2420509"/>
            <a:ext cx="3942440" cy="5276311"/>
          </a:xfrm>
          <a:prstGeom prst="rect">
            <a:avLst/>
          </a:prstGeom>
        </p:spPr>
      </p:pic>
      <p:pic>
        <p:nvPicPr>
          <p:cNvPr id="12" name="Picture 11" descr="A graph of a person's leg&#10;&#10;AI-generated content may be incorrect.">
            <a:extLst>
              <a:ext uri="{FF2B5EF4-FFF2-40B4-BE49-F238E27FC236}">
                <a16:creationId xmlns:a16="http://schemas.microsoft.com/office/drawing/2014/main" id="{1AFB0D6F-3C6F-E4FB-1DD8-C7020C8986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873" r="2646"/>
          <a:stretch>
            <a:fillRect/>
          </a:stretch>
        </p:blipFill>
        <p:spPr>
          <a:xfrm>
            <a:off x="10972801" y="1945244"/>
            <a:ext cx="3429000" cy="57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6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13482-BFB7-55E3-FE99-F1CA828C20F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76A9F8F5-20E4-EF64-62C0-5FCDE516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6482F-2BFC-2C8D-386C-5F77AC27C81B}"/>
              </a:ext>
            </a:extLst>
          </p:cNvPr>
          <p:cNvSpPr txBox="1"/>
          <p:nvPr/>
        </p:nvSpPr>
        <p:spPr>
          <a:xfrm>
            <a:off x="5931910" y="2056292"/>
            <a:ext cx="84822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E1A5B-7219-419F-CD5E-4627FE57B8CC}"/>
              </a:ext>
            </a:extLst>
          </p:cNvPr>
          <p:cNvSpPr txBox="1"/>
          <p:nvPr/>
        </p:nvSpPr>
        <p:spPr>
          <a:xfrm>
            <a:off x="5931909" y="4235695"/>
            <a:ext cx="8482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53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7DE1E-1352-7CC9-7F92-85C668CB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22084-1437-BB1C-1EDB-5A540ED2451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6E99C-AFEB-9426-6A4A-AC89F36A3AA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2F2BB-65C7-D8D3-821F-08623FEFD97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9. Esophagus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long thin green line&#10;&#10;AI-generated content may be incorrect.">
            <a:extLst>
              <a:ext uri="{FF2B5EF4-FFF2-40B4-BE49-F238E27FC236}">
                <a16:creationId xmlns:a16="http://schemas.microsoft.com/office/drawing/2014/main" id="{66B6D151-5452-8E22-FBEE-854CBA54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 r="2879" b="1916"/>
          <a:stretch>
            <a:fillRect/>
          </a:stretch>
        </p:blipFill>
        <p:spPr>
          <a:xfrm>
            <a:off x="228599" y="2155623"/>
            <a:ext cx="4082144" cy="5518806"/>
          </a:xfrm>
          <a:prstGeom prst="rect">
            <a:avLst/>
          </a:prstGeom>
        </p:spPr>
      </p:pic>
      <p:pic>
        <p:nvPicPr>
          <p:cNvPr id="10" name="Picture 9" descr="A graph of a sock&#10;&#10;AI-generated content may be incorrect.">
            <a:extLst>
              <a:ext uri="{FF2B5EF4-FFF2-40B4-BE49-F238E27FC236}">
                <a16:creationId xmlns:a16="http://schemas.microsoft.com/office/drawing/2014/main" id="{8EF05938-5A92-65CF-D8D2-ECCD5DA7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4" r="2878"/>
          <a:stretch>
            <a:fillRect/>
          </a:stretch>
        </p:blipFill>
        <p:spPr>
          <a:xfrm>
            <a:off x="5443578" y="2155622"/>
            <a:ext cx="3939905" cy="5518807"/>
          </a:xfrm>
          <a:prstGeom prst="rect">
            <a:avLst/>
          </a:prstGeom>
        </p:spPr>
      </p:pic>
      <p:pic>
        <p:nvPicPr>
          <p:cNvPr id="13" name="Picture 12" descr="A graph of a long skinny&#10;&#10;AI-generated content may be incorrect.">
            <a:extLst>
              <a:ext uri="{FF2B5EF4-FFF2-40B4-BE49-F238E27FC236}">
                <a16:creationId xmlns:a16="http://schemas.microsoft.com/office/drawing/2014/main" id="{60F0310C-B4CD-3455-E9C5-3876D590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77" r="1713"/>
          <a:stretch>
            <a:fillRect/>
          </a:stretch>
        </p:blipFill>
        <p:spPr>
          <a:xfrm>
            <a:off x="10243460" y="1938992"/>
            <a:ext cx="4158341" cy="5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61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86F-6454-3DFD-6941-2500FA7D8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D62B25-F8F7-D80D-F4D5-9CD48F09A49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D2A14-1D43-2D75-2C32-60AE2F2936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3AC6D-19C7-80F3-D460-AB657C28D36E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10. Colon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B404D8CB-9D71-291A-CA33-2418D1BA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/>
          <a:stretch>
            <a:fillRect/>
          </a:stretch>
        </p:blipFill>
        <p:spPr>
          <a:xfrm>
            <a:off x="4720354" y="1942170"/>
            <a:ext cx="4465542" cy="5797572"/>
          </a:xfrm>
          <a:prstGeom prst="rect">
            <a:avLst/>
          </a:prstGeom>
        </p:spPr>
      </p:pic>
      <p:pic>
        <p:nvPicPr>
          <p:cNvPr id="9" name="Picture 8" descr="A graph showing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79AD00AA-C09D-541E-14E7-FF194266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07" r="2671" b="1295"/>
          <a:stretch>
            <a:fillRect/>
          </a:stretch>
        </p:blipFill>
        <p:spPr>
          <a:xfrm>
            <a:off x="87090" y="2226924"/>
            <a:ext cx="3558478" cy="5409331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40ECB26D-F84C-B23F-6123-7AA9B797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75" r="2179"/>
          <a:stretch>
            <a:fillRect/>
          </a:stretch>
        </p:blipFill>
        <p:spPr>
          <a:xfrm>
            <a:off x="10260683" y="1385587"/>
            <a:ext cx="4352162" cy="63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50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6B808-7E91-8BB9-30F9-3F31A626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0B8E7-0CA5-8C31-13AF-8803B9EC9F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D724D-163D-798B-419D-7BB47281A99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9143B-83ED-37F0-D614-36E9D5BF8E11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10. Colon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EF096A67-D660-6F33-2766-008C7034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76" r="2179"/>
          <a:stretch>
            <a:fillRect/>
          </a:stretch>
        </p:blipFill>
        <p:spPr>
          <a:xfrm>
            <a:off x="5176905" y="1890198"/>
            <a:ext cx="4299859" cy="5829702"/>
          </a:xfrm>
          <a:prstGeom prst="rect">
            <a:avLst/>
          </a:prstGeom>
        </p:spPr>
      </p:pic>
      <p:pic>
        <p:nvPicPr>
          <p:cNvPr id="10" name="Picture 9" descr="A graph showing a long curved line&#10;&#10;AI-generated content may be incorrect.">
            <a:extLst>
              <a:ext uri="{FF2B5EF4-FFF2-40B4-BE49-F238E27FC236}">
                <a16:creationId xmlns:a16="http://schemas.microsoft.com/office/drawing/2014/main" id="{942E0C24-5F0D-F3BF-16DA-22C699CC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88" r="3345"/>
          <a:stretch>
            <a:fillRect/>
          </a:stretch>
        </p:blipFill>
        <p:spPr>
          <a:xfrm>
            <a:off x="10210800" y="1377468"/>
            <a:ext cx="4299859" cy="6342432"/>
          </a:xfrm>
          <a:prstGeom prst="rect">
            <a:avLst/>
          </a:prstGeom>
        </p:spPr>
      </p:pic>
      <p:pic>
        <p:nvPicPr>
          <p:cNvPr id="11" name="Picture 10" descr="A graph of a diagram with Crust in the background&#10;&#10;AI-generated content may be incorrect.">
            <a:extLst>
              <a:ext uri="{FF2B5EF4-FFF2-40B4-BE49-F238E27FC236}">
                <a16:creationId xmlns:a16="http://schemas.microsoft.com/office/drawing/2014/main" id="{5322CCFE-AB3E-08D2-8F0A-38A39AE6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0" b="1731"/>
          <a:stretch>
            <a:fillRect/>
          </a:stretch>
        </p:blipFill>
        <p:spPr>
          <a:xfrm>
            <a:off x="119741" y="2399478"/>
            <a:ext cx="4572001" cy="53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69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D0EB-A247-0A8E-28E4-735EF0A62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5CBD4-87A5-B1D9-2CFD-733F87D2B76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40642-7AF7-62A0-F868-FE3833429A1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F251A-837C-3B1B-00E8-EBB60AA55E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10" name="Picture 9" descr="A graph showing a green heart&#10;&#10;AI-generated content may be incorrect.">
            <a:extLst>
              <a:ext uri="{FF2B5EF4-FFF2-40B4-BE49-F238E27FC236}">
                <a16:creationId xmlns:a16="http://schemas.microsoft.com/office/drawing/2014/main" id="{0F6BC030-2D5A-FFDF-B051-916DEF8A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61"/>
          <a:stretch>
            <a:fillRect/>
          </a:stretch>
        </p:blipFill>
        <p:spPr>
          <a:xfrm>
            <a:off x="228599" y="2916312"/>
            <a:ext cx="3113315" cy="4606773"/>
          </a:xfrm>
          <a:prstGeom prst="rect">
            <a:avLst/>
          </a:prstGeom>
        </p:spPr>
      </p:pic>
      <p:pic>
        <p:nvPicPr>
          <p:cNvPr id="15" name="Picture 14" descr="A graph of a red triangle&#10;&#10;AI-generated content may be incorrect.">
            <a:extLst>
              <a:ext uri="{FF2B5EF4-FFF2-40B4-BE49-F238E27FC236}">
                <a16:creationId xmlns:a16="http://schemas.microsoft.com/office/drawing/2014/main" id="{69F7A84C-115D-64F9-57DA-0B893866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3"/>
          <a:stretch>
            <a:fillRect/>
          </a:stretch>
        </p:blipFill>
        <p:spPr>
          <a:xfrm>
            <a:off x="3616312" y="2916312"/>
            <a:ext cx="3549062" cy="46116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61C6D9-1FCD-24A9-481C-EC8D23609D6E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A344E-49EA-0F11-33DF-6A30B9576D4B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DAF20-51FC-B632-91A0-8BAD0C5616C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AB8BF-9F08-FEC0-6DB4-43E07EFE3D3C}"/>
              </a:ext>
            </a:extLst>
          </p:cNvPr>
          <p:cNvSpPr/>
          <p:nvPr/>
        </p:nvSpPr>
        <p:spPr>
          <a:xfrm>
            <a:off x="7465026" y="2792784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2B6592-51A3-AE17-01DB-7A9B443AA60A}"/>
              </a:ext>
            </a:extLst>
          </p:cNvPr>
          <p:cNvSpPr/>
          <p:nvPr/>
        </p:nvSpPr>
        <p:spPr>
          <a:xfrm>
            <a:off x="7465024" y="2215842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F07D55-F74A-6EEF-ECEE-80B3E50C099F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(adrenal glands)</a:t>
            </a:r>
          </a:p>
        </p:txBody>
      </p:sp>
      <p:pic>
        <p:nvPicPr>
          <p:cNvPr id="45" name="Picture 44" descr="A graph of a graph showing a green and red color&#10;&#10;AI-generated content may be incorrect.">
            <a:extLst>
              <a:ext uri="{FF2B5EF4-FFF2-40B4-BE49-F238E27FC236}">
                <a16:creationId xmlns:a16="http://schemas.microsoft.com/office/drawing/2014/main" id="{B6D15B9B-A404-FDF6-714B-DD5E24107C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/>
          <a:stretch>
            <a:fillRect/>
          </a:stretch>
        </p:blipFill>
        <p:spPr>
          <a:xfrm>
            <a:off x="7523202" y="2916312"/>
            <a:ext cx="3272533" cy="4629838"/>
          </a:xfrm>
          <a:prstGeom prst="rect">
            <a:avLst/>
          </a:prstGeom>
        </p:spPr>
      </p:pic>
      <p:pic>
        <p:nvPicPr>
          <p:cNvPr id="47" name="Picture 46" descr="A graph of a horse&#10;&#10;AI-generated content may be incorrect.">
            <a:extLst>
              <a:ext uri="{FF2B5EF4-FFF2-40B4-BE49-F238E27FC236}">
                <a16:creationId xmlns:a16="http://schemas.microsoft.com/office/drawing/2014/main" id="{9288EB97-5BFF-ACC9-657B-C613DCCA0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63"/>
          <a:stretch>
            <a:fillRect/>
          </a:stretch>
        </p:blipFill>
        <p:spPr>
          <a:xfrm>
            <a:off x="10904911" y="2916312"/>
            <a:ext cx="3327463" cy="47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3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EDBF2-FEF6-5E6E-9F56-DE19544D2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F606F-DBA6-6930-51F7-2A6881FF56B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70D1C-C347-B372-5B59-AC59E8750A5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21D2-E4D6-C3D1-BC76-765A6FC7C6E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B6C012-F811-14B1-584A-9A93D4A3762D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CDD764-D375-A80B-1184-5026B7DDD1D6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1D9B2D-6EDE-F8DA-EE6E-B7A0181997F4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1B970-C11B-6F8D-E4E4-E86F05EA3F69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5616DB-1429-DCD5-650F-57AC6AFEF036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111EC-EAF9-BB88-1CAE-3B2E73AB5351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(adrenal glands)</a:t>
            </a:r>
          </a:p>
        </p:txBody>
      </p:sp>
      <p:pic>
        <p:nvPicPr>
          <p:cNvPr id="6" name="Picture 5" descr="A graph of a person's foot&#10;&#10;AI-generated content may be incorrect.">
            <a:extLst>
              <a:ext uri="{FF2B5EF4-FFF2-40B4-BE49-F238E27FC236}">
                <a16:creationId xmlns:a16="http://schemas.microsoft.com/office/drawing/2014/main" id="{8A05F730-AC44-9135-86AB-9AB2F7CD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46"/>
          <a:stretch>
            <a:fillRect/>
          </a:stretch>
        </p:blipFill>
        <p:spPr>
          <a:xfrm>
            <a:off x="3529963" y="2879358"/>
            <a:ext cx="3578408" cy="4703746"/>
          </a:xfrm>
          <a:prstGeom prst="rect">
            <a:avLst/>
          </a:prstGeom>
        </p:spPr>
      </p:pic>
      <p:pic>
        <p:nvPicPr>
          <p:cNvPr id="8" name="Picture 7" descr="A graph showing a red and green object&#10;&#10;AI-generated content may be incorrect.">
            <a:extLst>
              <a:ext uri="{FF2B5EF4-FFF2-40B4-BE49-F238E27FC236}">
                <a16:creationId xmlns:a16="http://schemas.microsoft.com/office/drawing/2014/main" id="{E93894B4-88EC-347F-5D90-7EA4DDE4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6"/>
          <a:stretch>
            <a:fillRect/>
          </a:stretch>
        </p:blipFill>
        <p:spPr>
          <a:xfrm>
            <a:off x="285602" y="2879358"/>
            <a:ext cx="3084533" cy="4544910"/>
          </a:xfrm>
          <a:prstGeom prst="rect">
            <a:avLst/>
          </a:prstGeom>
        </p:spPr>
      </p:pic>
      <p:pic>
        <p:nvPicPr>
          <p:cNvPr id="11" name="Picture 10" descr="A graph of a brain&#10;&#10;AI-generated content may be incorrect.">
            <a:extLst>
              <a:ext uri="{FF2B5EF4-FFF2-40B4-BE49-F238E27FC236}">
                <a16:creationId xmlns:a16="http://schemas.microsoft.com/office/drawing/2014/main" id="{8DE903FF-41F6-FE27-0579-EB5A7943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537783" y="2879358"/>
            <a:ext cx="3562653" cy="4730547"/>
          </a:xfrm>
          <a:prstGeom prst="rect">
            <a:avLst/>
          </a:prstGeom>
        </p:spPr>
      </p:pic>
      <p:pic>
        <p:nvPicPr>
          <p:cNvPr id="13" name="Picture 12" descr="A graph of a red and brown object&#10;&#10;AI-generated content may be incorrect.">
            <a:extLst>
              <a:ext uri="{FF2B5EF4-FFF2-40B4-BE49-F238E27FC236}">
                <a16:creationId xmlns:a16="http://schemas.microsoft.com/office/drawing/2014/main" id="{5DA9B6F2-F1E8-377D-DEA5-2EE73DF1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56"/>
          <a:stretch>
            <a:fillRect/>
          </a:stretch>
        </p:blipFill>
        <p:spPr>
          <a:xfrm>
            <a:off x="11099135" y="2879358"/>
            <a:ext cx="3444176" cy="45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06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DD40-8E08-EDC0-A1F6-807D77FC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01D2B-3C84-C219-CCC3-68017A5D46A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4B597-EBB6-4ABF-5700-711531BD90D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D3930-5D9B-A282-1E2F-4C6FE9AEF18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D7968-193C-99A4-1559-F9536C3A5989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4C913-B983-DACB-3672-BD0734EC2EEF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21BEC5-7F68-F806-69ED-2335C446E31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30210-F306-37A2-D939-CF7F3988B06A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03060C-3FA3-A4F1-E209-0A561A325DBD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842F39-3707-67E3-BE70-4D848D2EEC55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(adrenal glands)</a:t>
            </a:r>
          </a:p>
        </p:txBody>
      </p:sp>
      <p:pic>
        <p:nvPicPr>
          <p:cNvPr id="7" name="Picture 6" descr="A graph of a rock&#10;&#10;AI-generated content may be incorrect.">
            <a:extLst>
              <a:ext uri="{FF2B5EF4-FFF2-40B4-BE49-F238E27FC236}">
                <a16:creationId xmlns:a16="http://schemas.microsoft.com/office/drawing/2014/main" id="{FE295188-4D70-A25F-F981-661B3D9F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315685" y="2873453"/>
            <a:ext cx="3481509" cy="4692493"/>
          </a:xfrm>
          <a:prstGeom prst="rect">
            <a:avLst/>
          </a:prstGeom>
        </p:spPr>
      </p:pic>
      <p:pic>
        <p:nvPicPr>
          <p:cNvPr id="10" name="Picture 9" descr="A graph of a tree&#10;&#10;AI-generated content may be incorrect.">
            <a:extLst>
              <a:ext uri="{FF2B5EF4-FFF2-40B4-BE49-F238E27FC236}">
                <a16:creationId xmlns:a16="http://schemas.microsoft.com/office/drawing/2014/main" id="{18893E86-8EEA-0201-A123-9DD5480B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99"/>
          <a:stretch>
            <a:fillRect/>
          </a:stretch>
        </p:blipFill>
        <p:spPr>
          <a:xfrm>
            <a:off x="3884280" y="2847248"/>
            <a:ext cx="3165171" cy="4720849"/>
          </a:xfrm>
          <a:prstGeom prst="rect">
            <a:avLst/>
          </a:prstGeom>
        </p:spPr>
      </p:pic>
      <p:pic>
        <p:nvPicPr>
          <p:cNvPr id="14" name="Picture 13" descr="A diagram of a human body&#10;&#10;AI-generated content may be incorrect.">
            <a:extLst>
              <a:ext uri="{FF2B5EF4-FFF2-40B4-BE49-F238E27FC236}">
                <a16:creationId xmlns:a16="http://schemas.microsoft.com/office/drawing/2014/main" id="{A70AAA85-D95A-8435-76C0-54469F1E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488441" y="2873453"/>
            <a:ext cx="3517015" cy="4700322"/>
          </a:xfrm>
          <a:prstGeom prst="rect">
            <a:avLst/>
          </a:prstGeom>
        </p:spPr>
      </p:pic>
      <p:pic>
        <p:nvPicPr>
          <p:cNvPr id="17" name="Picture 16" descr="A graph of a red and green graph&#10;&#10;AI-generated content may be incorrect.">
            <a:extLst>
              <a:ext uri="{FF2B5EF4-FFF2-40B4-BE49-F238E27FC236}">
                <a16:creationId xmlns:a16="http://schemas.microsoft.com/office/drawing/2014/main" id="{813084BC-CCAD-22E3-1035-CE7B67B2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98"/>
          <a:stretch>
            <a:fillRect/>
          </a:stretch>
        </p:blipFill>
        <p:spPr>
          <a:xfrm>
            <a:off x="11362111" y="2873453"/>
            <a:ext cx="3181199" cy="46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22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F23C-0691-9518-3F6C-263AA447DA2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A5850-3C25-5DDE-1CCF-A5904D82EE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7CD19-90BE-84BF-7624-4114171B591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DCAC7-5BC6-5B28-ECF0-E063A6FA9DE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9E117A-7017-856B-62A1-9AE11CA0E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7476A-73C9-CE3B-62AF-96E9C63EA7F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22F68419-D39C-C634-332B-1CB5A18D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5931911" y="2314544"/>
            <a:ext cx="8482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5931909" y="4235695"/>
            <a:ext cx="84822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Why the exceptions?</a:t>
            </a:r>
          </a:p>
        </p:txBody>
      </p:sp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2F559-DF1D-EEDF-E687-A13DF5EF18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FDB92-5F08-47BE-73FD-BDAE211BDEB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5219FF-2A27-3DA8-52AC-B44E1D604A1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05072-6F99-A953-24F4-EBEC221CC74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B6193-4FE6-8B3D-0912-BC1CE21232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7A7DE-1D34-9DBA-B843-F943A1FB2E9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8DDA1-AE62-132F-C9E9-68E56A6C46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C0391-1C3E-1D06-8A26-9A706D7FC57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6A6BF-9DEC-CAA8-CF86-6299C209C9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1F5FF-351D-C0D0-257D-F3481AD064C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D1D3C-3F14-E0BC-4636-2A492F6DFD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13EB0-A521-0AE9-3CD4-72EF1B61D0B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C690A-5AAF-898E-3181-F07A199A9AD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2D7D-0EA7-1AB2-7356-1E18ACEDF7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E6849-0CD3-0E8B-20D0-2724B98F56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5F389-800B-F206-CF0C-5B50F3760E4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AA54D7-7E16-3EB1-3108-A4BDD3F4F7D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2E107-1C00-D04F-EE66-C596884D04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8C3A6-64BA-F549-FF3D-2B39864394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587E1-8C37-5D33-EBC2-BFD6D15595C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B84306-0225-0133-CDFB-8C5C8AEBF60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C1B39BB-DBB8-1ACC-A004-E79202D2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D171C-81C7-3A4E-67C2-D206C69022F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E8211-2278-1A8A-3BA5-968F224AD2F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2DF28-55D6-674D-D42C-04AB2864A12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E9170-2472-4DF6-70B9-9B3975F7CC1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63EDC1-8C6D-4152-FB81-BD870CEA4F4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3E4DC-6182-A427-E476-30A03DD1EA4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managed to come up with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F265BE-DD5B-E4E1-D467-198A02424F1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D513-778A-6CBC-74AC-3D46BC04C9D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B6930-7858-47B6-BFF7-99E3DCA8DE8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F2FA3-401D-CC46-9EF1-B6E0507E824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B97EE-FEF2-8105-1500-26816B8992D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A6E8F-72D6-1DBC-9ED9-3A48E08B40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00AEFD-C46B-DAAB-61B4-F70F0C4E557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7ABC-DC2B-2451-F6EF-D894421CAAF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256DB9-1753-20C5-A721-63A455C8266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(2)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51FF-A355-2768-EA00-392F5090FEC7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8" y="3053424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3982596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quantitative metric, we can perform correlation, regression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5419599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Correlation-/ regression-based analyses are impossible with categorical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48864-1B73-3AD5-A267-9C8D730FFE2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A2372-21E7-447D-FB8A-68A3664EBF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(3)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124A5-A199-CBB0-DA88-5EDA2546983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83BCF-FCBA-9B02-9CAA-375B104A497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(4)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5531</TotalTime>
  <Words>3956</Words>
  <Application>Microsoft Office PowerPoint</Application>
  <PresentationFormat>Custom</PresentationFormat>
  <Paragraphs>444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76</cp:revision>
  <dcterms:created xsi:type="dcterms:W3CDTF">2025-08-28T16:18:41Z</dcterms:created>
  <dcterms:modified xsi:type="dcterms:W3CDTF">2026-01-22T09:44:33Z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